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6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2C442-7F24-CF41-A8DE-D9B2A0F0664D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A44BE-9033-1741-9721-FCFE53D21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A44BE-9033-1741-9721-FCFE53D212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4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4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0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7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8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ere2there.ca/the-tyranny-of-metrics/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hyperlink" Target="https://pixabay.com/en/cyber-security-security-lock-1915628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echnofaq.org/posts/2017/05/5-app-analytics-tools-to-boost-up-your-app-business/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158301585@N08/45532583305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kery employee giving bag to customer">
            <a:extLst>
              <a:ext uri="{FF2B5EF4-FFF2-40B4-BE49-F238E27FC236}">
                <a16:creationId xmlns:a16="http://schemas.microsoft.com/office/drawing/2014/main" id="{96F63C59-49A8-DC5A-E71A-6130E74A73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 t="6740" r="-1" b="898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2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0A0567-E13A-40EC-CC06-CB9449F0E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EMPLOYEE RISK ATTRITION: Predicting and preventing turnover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3613F-7059-EC20-141D-E58CB8ACE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Name: Yogitha Mekala</a:t>
            </a:r>
          </a:p>
          <a:p>
            <a:r>
              <a:rPr lang="en-US" sz="2200" dirty="0">
                <a:solidFill>
                  <a:srgbClr val="FFFFFF"/>
                </a:solidFill>
              </a:rPr>
              <a:t>UMKC ID: 16354649</a:t>
            </a:r>
          </a:p>
        </p:txBody>
      </p:sp>
      <p:grpSp>
        <p:nvGrpSpPr>
          <p:cNvPr id="5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3" name="Audio 72">
            <a:extLst>
              <a:ext uri="{FF2B5EF4-FFF2-40B4-BE49-F238E27FC236}">
                <a16:creationId xmlns:a16="http://schemas.microsoft.com/office/drawing/2014/main" id="{DF57A8D5-9D82-D3A7-1300-A40FEB1F6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1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1"/>
    </mc:Choice>
    <mc:Fallback>
      <p:transition spd="slow" advTm="1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7636F-6E8D-F25E-F072-604F1AF1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/>
              <a:t>The Challenge: Employee Turnover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0757-7E89-406B-0911-E188257F3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IN" sz="1800"/>
              <a:t>High turnover costs companies time and money.</a:t>
            </a:r>
          </a:p>
          <a:p>
            <a:r>
              <a:rPr lang="en-IN" sz="1800"/>
              <a:t>Unpredictable employee exits hurt team morale and productivity.</a:t>
            </a:r>
          </a:p>
          <a:p>
            <a:r>
              <a:rPr lang="en-IN" sz="1800"/>
              <a:t>Need for better tools to predict and prevent turnover.</a:t>
            </a:r>
            <a:endParaRPr lang="en-US" sz="1800"/>
          </a:p>
        </p:txBody>
      </p:sp>
      <p:pic>
        <p:nvPicPr>
          <p:cNvPr id="5" name="Picture 4" descr="Pie chart and stacks">
            <a:extLst>
              <a:ext uri="{FF2B5EF4-FFF2-40B4-BE49-F238E27FC236}">
                <a16:creationId xmlns:a16="http://schemas.microsoft.com/office/drawing/2014/main" id="{9FE0B1C1-EBB7-3D5D-B6DA-884DC91C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110" r="2" b="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4" name="Audio 53">
            <a:extLst>
              <a:ext uri="{FF2B5EF4-FFF2-40B4-BE49-F238E27FC236}">
                <a16:creationId xmlns:a16="http://schemas.microsoft.com/office/drawing/2014/main" id="{5C3159BA-995E-2030-CCFC-D319609BC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4"/>
    </mc:Choice>
    <mc:Fallback>
      <p:transition spd="slow" advTm="18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35667-8133-F9BC-2655-4999B602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r="1111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8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3FAD8F-862C-9672-22EF-265644E3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Our Solution: Employee Risk Attrition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0C800-A8B8-9660-B156-17E7E0C7C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r>
              <a:rPr lang="en-IN" sz="1800">
                <a:solidFill>
                  <a:srgbClr val="FFFFFF"/>
                </a:solidFill>
              </a:rPr>
              <a:t>A predictive analytics tool to forecast employee departures.</a:t>
            </a:r>
          </a:p>
          <a:p>
            <a:r>
              <a:rPr lang="en-IN" sz="1800">
                <a:solidFill>
                  <a:srgbClr val="FFFFFF"/>
                </a:solidFill>
              </a:rPr>
              <a:t>Uses AI to analyse real-time employee data.</a:t>
            </a:r>
          </a:p>
          <a:p>
            <a:r>
              <a:rPr lang="en-IN" sz="1800">
                <a:solidFill>
                  <a:srgbClr val="FFFFFF"/>
                </a:solidFill>
              </a:rPr>
              <a:t>Provides actionable insights to reduce attrition risk.</a:t>
            </a: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9BD0668E-8310-AE45-252A-7B55B0C2E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2"/>
    </mc:Choice>
    <mc:Fallback>
      <p:transition spd="slow" advTm="18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30E2593C-D80A-46DA-80DF-172357084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01A9D4F6-4E29-4BDA-A516-7F3F736DB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F21C7B06-772C-4D26-AF38-02786B9F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98F1E44D-5255-4ED6-8D25-0616BC280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D4D73AC6-0076-449C-8676-7D0AD28D6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6592273B-D4FB-437C-A81B-0CEEEB089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25058A91-09D6-41A3-B732-BD9820CAF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EB46C089-E160-4CFA-9B80-559D7A221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1">
              <a:extLst>
                <a:ext uri="{FF2B5EF4-FFF2-40B4-BE49-F238E27FC236}">
                  <a16:creationId xmlns:a16="http://schemas.microsoft.com/office/drawing/2014/main" id="{3A4BDAFA-2631-4743-B907-D9504D8E5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C32C9E-258A-18B2-A7D6-1FAD4775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r>
              <a:rPr lang="en-IN" dirty="0"/>
              <a:t>Why It Matters?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0F51-A5DC-E86E-3073-F8CABC815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4102" cy="3728613"/>
          </a:xfrm>
        </p:spPr>
        <p:txBody>
          <a:bodyPr>
            <a:normAutofit/>
          </a:bodyPr>
          <a:lstStyle/>
          <a:p>
            <a:r>
              <a:rPr lang="en-IN" sz="1800"/>
              <a:t>Personal experience seeing companies struggle with high turnover.</a:t>
            </a:r>
          </a:p>
          <a:p>
            <a:r>
              <a:rPr lang="en-IN" sz="1800"/>
              <a:t>Saw a gap in tools that could predict employee exits before it’s too late.</a:t>
            </a:r>
          </a:p>
          <a:p>
            <a:r>
              <a:rPr lang="en-IN" sz="1800"/>
              <a:t>Passion for using data to solve real-world problems.</a:t>
            </a:r>
            <a:endParaRPr lang="en-US" sz="1800"/>
          </a:p>
        </p:txBody>
      </p:sp>
      <p:pic>
        <p:nvPicPr>
          <p:cNvPr id="5" name="Picture 4" descr="A person holding his head in front of a computer&#10;&#10;Description automatically generated">
            <a:extLst>
              <a:ext uri="{FF2B5EF4-FFF2-40B4-BE49-F238E27FC236}">
                <a16:creationId xmlns:a16="http://schemas.microsoft.com/office/drawing/2014/main" id="{D6F07165-A363-6F2C-A5B9-3FD11995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86" r="10636"/>
          <a:stretch/>
        </p:blipFill>
        <p:spPr>
          <a:xfrm>
            <a:off x="6626806" y="1019556"/>
            <a:ext cx="4817466" cy="4818888"/>
          </a:xfrm>
          <a:prstGeom prst="rect">
            <a:avLst/>
          </a:prstGeom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521AD032-2A8E-46DA-9ADE-ABE5E787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99AC15-8ABA-4F63-9321-20BC70B7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4A4D9C63-9AE2-409A-AD6F-D6B96CC60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1C414FAE-71E1-463A-AE68-63329132E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2AA2E51D-8749-4E45-B4DD-111ED901B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FF8F5908-4C35-43FC-A898-D3C8C3A09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B573C509-A7F3-4312-B67F-C55BB88DD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79AB9BF4-2BB4-4BE7-98EB-B320312ED0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2">
                <a:extLst>
                  <a:ext uri="{FF2B5EF4-FFF2-40B4-BE49-F238E27FC236}">
                    <a16:creationId xmlns:a16="http://schemas.microsoft.com/office/drawing/2014/main" id="{971E7EF4-D2C5-4968-AC34-A0674E1F8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35D9000-8CED-4925-95A2-3F12C8023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6">
              <a:extLst>
                <a:ext uri="{FF2B5EF4-FFF2-40B4-BE49-F238E27FC236}">
                  <a16:creationId xmlns:a16="http://schemas.microsoft.com/office/drawing/2014/main" id="{9F857165-8DF4-4025-B0D6-1079CDA8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Audio 13">
            <a:extLst>
              <a:ext uri="{FF2B5EF4-FFF2-40B4-BE49-F238E27FC236}">
                <a16:creationId xmlns:a16="http://schemas.microsoft.com/office/drawing/2014/main" id="{186EF6A2-7A13-5E1B-6648-F4017186C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1"/>
    </mc:Choice>
    <mc:Fallback>
      <p:transition spd="slow" advTm="2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875315-BDF7-2160-5866-148C9FFF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IN" dirty="0"/>
              <a:t>What Makes It Unique?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291C-46AB-BE0F-7B80-D5D0E8DE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IN" sz="1800"/>
              <a:t>Real-time data analytics that adapts to employee behavior.</a:t>
            </a:r>
          </a:p>
          <a:p>
            <a:r>
              <a:rPr lang="en-IN" sz="1800"/>
              <a:t>Predictive insights give HR teams time to take action.</a:t>
            </a:r>
            <a:endParaRPr lang="en-US" sz="1800"/>
          </a:p>
        </p:txBody>
      </p:sp>
      <p:pic>
        <p:nvPicPr>
          <p:cNvPr id="5" name="Picture 4" descr="A hand writing on a whiteboard&#10;&#10;Description automatically generated">
            <a:extLst>
              <a:ext uri="{FF2B5EF4-FFF2-40B4-BE49-F238E27FC236}">
                <a16:creationId xmlns:a16="http://schemas.microsoft.com/office/drawing/2014/main" id="{00D7C4E8-1749-7D7E-8F36-8727D668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390" r="23309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E34BB5-95E2-9DF6-4C72-B60C08AAE4E3}"/>
              </a:ext>
            </a:extLst>
          </p:cNvPr>
          <p:cNvSpPr txBox="1"/>
          <p:nvPr/>
        </p:nvSpPr>
        <p:spPr>
          <a:xfrm>
            <a:off x="9617257" y="6657945"/>
            <a:ext cx="25747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here2there.ca/the-tyranny-of-metric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6" name="Audio 35">
            <a:extLst>
              <a:ext uri="{FF2B5EF4-FFF2-40B4-BE49-F238E27FC236}">
                <a16:creationId xmlns:a16="http://schemas.microsoft.com/office/drawing/2014/main" id="{A789C045-4D3A-A1A1-20BB-8855EAE27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8"/>
    </mc:Choice>
    <mc:Fallback>
      <p:transition spd="slow" advTm="1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1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B2A701-7ADF-2B58-6385-C919940A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r>
              <a:rPr lang="en-IN" dirty="0"/>
              <a:t>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D219-939A-1E8F-7046-9D14C428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IN" sz="1800"/>
              <a:t>Data access and privacy concerns.</a:t>
            </a:r>
          </a:p>
          <a:p>
            <a:r>
              <a:rPr lang="en-IN" sz="1800"/>
              <a:t>Convincing companies to invest in preventive measures.</a:t>
            </a:r>
            <a:endParaRPr lang="en-US" sz="1800"/>
          </a:p>
        </p:txBody>
      </p:sp>
      <p:pic>
        <p:nvPicPr>
          <p:cNvPr id="5" name="Picture 4" descr="A white padlock on a blue circle&#10;&#10;Description automatically generated">
            <a:extLst>
              <a:ext uri="{FF2B5EF4-FFF2-40B4-BE49-F238E27FC236}">
                <a16:creationId xmlns:a16="http://schemas.microsoft.com/office/drawing/2014/main" id="{1DE76337-0CF3-6B06-67E0-DC179A271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2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6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Audio 13">
            <a:extLst>
              <a:ext uri="{FF2B5EF4-FFF2-40B4-BE49-F238E27FC236}">
                <a16:creationId xmlns:a16="http://schemas.microsoft.com/office/drawing/2014/main" id="{BC73BF27-C443-E7EB-7ED7-17835C0B1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2"/>
    </mc:Choice>
    <mc:Fallback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151C7-DC21-D5D6-733F-36AFA565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IN" dirty="0"/>
              <a:t>Prototype: How It Works</a:t>
            </a:r>
            <a:endParaRPr lang="en-US" dirty="0"/>
          </a:p>
        </p:txBody>
      </p:sp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7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magnifying glass with graphs and charts&#10;&#10;Description automatically generated">
            <a:extLst>
              <a:ext uri="{FF2B5EF4-FFF2-40B4-BE49-F238E27FC236}">
                <a16:creationId xmlns:a16="http://schemas.microsoft.com/office/drawing/2014/main" id="{970700CE-DD57-9AD8-6E57-BA6FFFA3E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6511" r="-2" b="13796"/>
          <a:stretch/>
        </p:blipFill>
        <p:spPr>
          <a:xfrm>
            <a:off x="619840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27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F1E3-9073-1688-6345-61BA74F94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8049"/>
            <a:ext cx="4977905" cy="2031475"/>
          </a:xfrm>
        </p:spPr>
        <p:txBody>
          <a:bodyPr anchor="ctr">
            <a:normAutofit/>
          </a:bodyPr>
          <a:lstStyle/>
          <a:p>
            <a:r>
              <a:rPr lang="en-IN" sz="1800"/>
              <a:t>Interactive dashboard with risk heatmaps.</a:t>
            </a:r>
          </a:p>
          <a:p>
            <a:r>
              <a:rPr lang="en-IN" sz="1800"/>
              <a:t>Risk scores based on employee engagement and behavioral patterns.</a:t>
            </a:r>
          </a:p>
          <a:p>
            <a:r>
              <a:rPr lang="en-IN" sz="1800"/>
              <a:t>Early-warning alerts for HR teams.</a:t>
            </a:r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2F3D5-5B7E-423B-5578-12389AAA0A83}"/>
              </a:ext>
            </a:extLst>
          </p:cNvPr>
          <p:cNvSpPr txBox="1"/>
          <p:nvPr/>
        </p:nvSpPr>
        <p:spPr>
          <a:xfrm>
            <a:off x="9468177" y="6657945"/>
            <a:ext cx="27238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technofaq.org/posts/2017/05/5-app-analytics-tools-to-boost-up-your-app-busines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55DD8C89-51BA-F33E-E198-5125C13F8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1"/>
    </mc:Choice>
    <mc:Fallback>
      <p:transition spd="slow" advTm="1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ABBCD-34A4-6F92-D812-338FBE2D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en-IN" dirty="0"/>
              <a:t>The Impact: Why It Matters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999E-5F1D-1176-6D2C-87BDAFD2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091182"/>
          </a:xfrm>
        </p:spPr>
        <p:txBody>
          <a:bodyPr anchor="ctr">
            <a:normAutofit/>
          </a:bodyPr>
          <a:lstStyle/>
          <a:p>
            <a:r>
              <a:rPr lang="en-IN" sz="1800"/>
              <a:t>Reduce turnover and save recruitment costs.</a:t>
            </a:r>
          </a:p>
          <a:p>
            <a:r>
              <a:rPr lang="en-IN" sz="1800"/>
              <a:t>Improve employee engagement and retention.</a:t>
            </a:r>
          </a:p>
          <a:p>
            <a:r>
              <a:rPr lang="en-IN" sz="1800"/>
              <a:t>Foster a more stable and motivated workforce.</a:t>
            </a:r>
            <a:endParaRPr lang="en-US" sz="1800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18EEF5C1-3D31-14E4-C6A7-868DBD1FC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51744" y="2396732"/>
            <a:ext cx="6937918" cy="3902579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DCF194-3B51-7769-7C75-DB7486897D04}"/>
              </a:ext>
            </a:extLst>
          </p:cNvPr>
          <p:cNvSpPr txBox="1"/>
          <p:nvPr/>
        </p:nvSpPr>
        <p:spPr>
          <a:xfrm>
            <a:off x="7173616" y="6099256"/>
            <a:ext cx="24160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158301585@N08/4553258330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41" name="Audio 40">
            <a:extLst>
              <a:ext uri="{FF2B5EF4-FFF2-40B4-BE49-F238E27FC236}">
                <a16:creationId xmlns:a16="http://schemas.microsoft.com/office/drawing/2014/main" id="{122E5977-290D-5F3F-E334-4C7FF1D0A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8"/>
    </mc:Choice>
    <mc:Fallback>
      <p:transition spd="slow" advTm="15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9502E5-E045-FFB6-E7A7-A249E4F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54CF9D4-B81B-D966-831C-341FCAD7F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233" y="567942"/>
            <a:ext cx="5716862" cy="5716862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2" name="Audio 51">
            <a:extLst>
              <a:ext uri="{FF2B5EF4-FFF2-40B4-BE49-F238E27FC236}">
                <a16:creationId xmlns:a16="http://schemas.microsoft.com/office/drawing/2014/main" id="{4290CD9C-4DF6-5674-7D2D-55F99604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8"/>
    </mc:Choice>
    <mc:Fallback>
      <p:transition spd="slow" advTm="1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245</Words>
  <Application>Microsoft Macintosh PowerPoint</Application>
  <PresentationFormat>Widescreen</PresentationFormat>
  <Paragraphs>36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Avenir Next LT Pro</vt:lpstr>
      <vt:lpstr>AvenirNext LT Pro Medium</vt:lpstr>
      <vt:lpstr>Sagona Book</vt:lpstr>
      <vt:lpstr>Segoe UI Semilight</vt:lpstr>
      <vt:lpstr>ExploreVTI</vt:lpstr>
      <vt:lpstr>EMPLOYEE RISK ATTRITION: Predicting and preventing turnover </vt:lpstr>
      <vt:lpstr>The Challenge: Employee Turnover</vt:lpstr>
      <vt:lpstr>Our Solution: Employee Risk Attrition</vt:lpstr>
      <vt:lpstr>Why It Matters?</vt:lpstr>
      <vt:lpstr>What Makes It Unique?</vt:lpstr>
      <vt:lpstr>The Challenges</vt:lpstr>
      <vt:lpstr>Prototype: How It Works</vt:lpstr>
      <vt:lpstr>The Impact: Why It Matters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Mekala, Yogitha (UMKC-Student)</dc:creator>
  <cp:lastModifiedBy>Mekala, Yogitha (UMKC-Student)</cp:lastModifiedBy>
  <cp:revision>4</cp:revision>
  <dcterms:created xsi:type="dcterms:W3CDTF">2024-09-26T17:58:23Z</dcterms:created>
  <dcterms:modified xsi:type="dcterms:W3CDTF">2024-09-27T00:28:19Z</dcterms:modified>
</cp:coreProperties>
</file>